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Permanent Marker" panose="020B0604020202020204" charset="0"/>
      <p:regular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6985213-A444-4736-9EB9-46809C5C7258}">
  <a:tblStyle styleId="{E6985213-A444-4736-9EB9-46809C5C725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6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fa23273cd9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fa23273cd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fa23273cd9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fa23273cd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fa23273cd9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fa23273cd9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fa23273cd9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fa23273cd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fa23273cd9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fa23273cd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fa23273cd9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fa23273cd9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fa23273cd9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fa23273cd9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fa23273cd9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fa23273cd9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fa23273cd9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fa23273cd9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7B7B7"/>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88025" y="94000"/>
            <a:ext cx="8644200" cy="940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b="1" u="sng">
                <a:latin typeface="Permanent Marker"/>
                <a:ea typeface="Permanent Marker"/>
                <a:cs typeface="Permanent Marker"/>
                <a:sym typeface="Permanent Marker"/>
              </a:rPr>
              <a:t>Jazz Piano</a:t>
            </a:r>
            <a:endParaRPr b="1" u="sng">
              <a:latin typeface="Permanent Marker"/>
              <a:ea typeface="Permanent Marker"/>
              <a:cs typeface="Permanent Marker"/>
              <a:sym typeface="Permanent Marker"/>
            </a:endParaRPr>
          </a:p>
        </p:txBody>
      </p:sp>
      <p:pic>
        <p:nvPicPr>
          <p:cNvPr id="55" name="Google Shape;55;p13"/>
          <p:cNvPicPr preferRelativeResize="0"/>
          <p:nvPr/>
        </p:nvPicPr>
        <p:blipFill rotWithShape="1">
          <a:blip r:embed="rId3">
            <a:alphaModFix/>
          </a:blip>
          <a:srcRect l="4534" t="4692" r="2735" b="3665"/>
          <a:stretch/>
        </p:blipFill>
        <p:spPr>
          <a:xfrm>
            <a:off x="3026163" y="1034200"/>
            <a:ext cx="2967925" cy="3610075"/>
          </a:xfrm>
          <a:prstGeom prst="rect">
            <a:avLst/>
          </a:prstGeom>
          <a:noFill/>
          <a:ln>
            <a:noFill/>
          </a:ln>
        </p:spPr>
      </p:pic>
      <p:sp>
        <p:nvSpPr>
          <p:cNvPr id="56" name="Google Shape;56;p13"/>
          <p:cNvSpPr txBox="1"/>
          <p:nvPr/>
        </p:nvSpPr>
        <p:spPr>
          <a:xfrm>
            <a:off x="1101225" y="4700325"/>
            <a:ext cx="7493700" cy="400200"/>
          </a:xfrm>
          <a:prstGeom prst="rect">
            <a:avLst/>
          </a:prstGeom>
          <a:noFill/>
          <a:ln>
            <a:noFill/>
          </a:ln>
        </p:spPr>
        <p:txBody>
          <a:bodyPr spcFirstLastPara="1" wrap="square" lIns="91425" tIns="91425" rIns="91425" bIns="91425" anchor="t" anchorCtr="0">
            <a:spAutoFit/>
          </a:bodyPr>
          <a:lstStyle/>
          <a:p>
            <a:pPr marL="1828800" lvl="0" indent="457200" algn="l" rtl="0">
              <a:spcBef>
                <a:spcPts val="0"/>
              </a:spcBef>
              <a:spcAft>
                <a:spcPts val="0"/>
              </a:spcAft>
              <a:buNone/>
            </a:pPr>
            <a:r>
              <a:rPr lang="en" b="1" i="1"/>
              <a:t>©2021 fonzibuglepatterns</a:t>
            </a:r>
            <a:endParaRPr b="1"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254150" y="107425"/>
            <a:ext cx="8578200" cy="617700"/>
          </a:xfrm>
          <a:prstGeom prst="rect">
            <a:avLst/>
          </a:prstGeom>
          <a:solidFill>
            <a:srgbClr val="FF0000"/>
          </a:solidFill>
        </p:spPr>
        <p:txBody>
          <a:bodyPr spcFirstLastPara="1" wrap="square" lIns="91425" tIns="91425" rIns="91425" bIns="91425" anchor="t" anchorCtr="0">
            <a:normAutofit/>
          </a:bodyPr>
          <a:lstStyle/>
          <a:p>
            <a:pPr marL="1828800" lvl="0" indent="457200" algn="l" rtl="0">
              <a:spcBef>
                <a:spcPts val="0"/>
              </a:spcBef>
              <a:spcAft>
                <a:spcPts val="0"/>
              </a:spcAft>
              <a:buNone/>
            </a:pPr>
            <a:r>
              <a:rPr lang="en" b="1" u="sng"/>
              <a:t>ENJOY YOUR PIANO!</a:t>
            </a:r>
            <a:endParaRPr b="1" u="sng"/>
          </a:p>
        </p:txBody>
      </p:sp>
      <p:sp>
        <p:nvSpPr>
          <p:cNvPr id="114" name="Google Shape;114;p22"/>
          <p:cNvSpPr txBox="1">
            <a:spLocks noGrp="1"/>
          </p:cNvSpPr>
          <p:nvPr>
            <p:ph type="body" idx="1"/>
          </p:nvPr>
        </p:nvSpPr>
        <p:spPr>
          <a:xfrm>
            <a:off x="254150" y="792350"/>
            <a:ext cx="8520600" cy="3811200"/>
          </a:xfrm>
          <a:prstGeom prst="rect">
            <a:avLst/>
          </a:prstGeom>
          <a:solidFill>
            <a:srgbClr val="B7B7B7"/>
          </a:solidFill>
        </p:spPr>
        <p:txBody>
          <a:bodyPr spcFirstLastPara="1" wrap="square" lIns="91425" tIns="91425" rIns="91425" bIns="91425" anchor="t" anchorCtr="0">
            <a:normAutofit/>
          </a:bodyPr>
          <a:lstStyle/>
          <a:p>
            <a:pPr marL="0" lvl="0" indent="0" algn="l" rtl="0">
              <a:spcBef>
                <a:spcPts val="0"/>
              </a:spcBef>
              <a:spcAft>
                <a:spcPts val="0"/>
              </a:spcAft>
              <a:buNone/>
            </a:pPr>
            <a:endParaRPr b="1">
              <a:solidFill>
                <a:schemeClr val="dk1"/>
              </a:solidFill>
            </a:endParaRPr>
          </a:p>
          <a:p>
            <a:pPr marL="457200" lvl="0" indent="0" algn="l" rtl="0">
              <a:spcBef>
                <a:spcPts val="1200"/>
              </a:spcBef>
              <a:spcAft>
                <a:spcPts val="1200"/>
              </a:spcAft>
              <a:buNone/>
            </a:pPr>
            <a:r>
              <a:rPr lang="en" b="1">
                <a:solidFill>
                  <a:schemeClr val="dk1"/>
                </a:solidFill>
              </a:rPr>
              <a:t> </a:t>
            </a:r>
            <a:endParaRPr b="1">
              <a:solidFill>
                <a:schemeClr val="dk1"/>
              </a:solidFill>
            </a:endParaRPr>
          </a:p>
        </p:txBody>
      </p:sp>
      <p:pic>
        <p:nvPicPr>
          <p:cNvPr id="115" name="Google Shape;115;p22"/>
          <p:cNvPicPr preferRelativeResize="0"/>
          <p:nvPr/>
        </p:nvPicPr>
        <p:blipFill rotWithShape="1">
          <a:blip r:embed="rId3">
            <a:alphaModFix/>
          </a:blip>
          <a:srcRect l="4534" t="4692" r="2735" b="3665"/>
          <a:stretch/>
        </p:blipFill>
        <p:spPr>
          <a:xfrm>
            <a:off x="3030488" y="926750"/>
            <a:ext cx="2967925" cy="3610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7B7B7"/>
        </a:soli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147725"/>
            <a:ext cx="8520600" cy="604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Supplies:</a:t>
            </a:r>
            <a:endParaRPr b="1" u="sng"/>
          </a:p>
        </p:txBody>
      </p:sp>
      <p:sp>
        <p:nvSpPr>
          <p:cNvPr id="62" name="Google Shape;62;p14"/>
          <p:cNvSpPr txBox="1">
            <a:spLocks noGrp="1"/>
          </p:cNvSpPr>
          <p:nvPr>
            <p:ph type="body" idx="1"/>
          </p:nvPr>
        </p:nvSpPr>
        <p:spPr>
          <a:xfrm>
            <a:off x="311700" y="751925"/>
            <a:ext cx="8520600" cy="42171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solidFill>
                  <a:schemeClr val="dk1"/>
                </a:solidFill>
              </a:rPr>
              <a:t>9 assorted black/ darker grey fat quarters for the piano ranging medium to dark</a:t>
            </a:r>
            <a:endParaRPr>
              <a:solidFill>
                <a:schemeClr val="dk1"/>
              </a:solidFill>
            </a:endParaRPr>
          </a:p>
          <a:p>
            <a:pPr marL="0" lvl="0" indent="0" algn="l" rtl="0">
              <a:spcBef>
                <a:spcPts val="1200"/>
              </a:spcBef>
              <a:spcAft>
                <a:spcPts val="0"/>
              </a:spcAft>
              <a:buNone/>
            </a:pPr>
            <a:r>
              <a:rPr lang="en">
                <a:solidFill>
                  <a:schemeClr val="dk1"/>
                </a:solidFill>
              </a:rPr>
              <a:t>1 fat quarter for the background</a:t>
            </a:r>
            <a:endParaRPr>
              <a:solidFill>
                <a:schemeClr val="dk1"/>
              </a:solidFill>
            </a:endParaRPr>
          </a:p>
          <a:p>
            <a:pPr marL="0" lvl="0" indent="0" algn="l" rtl="0">
              <a:spcBef>
                <a:spcPts val="1200"/>
              </a:spcBef>
              <a:spcAft>
                <a:spcPts val="0"/>
              </a:spcAft>
              <a:buNone/>
            </a:pPr>
            <a:r>
              <a:rPr lang="en">
                <a:solidFill>
                  <a:schemeClr val="dk1"/>
                </a:solidFill>
              </a:rPr>
              <a:t>1 2 ¼ x 11 ½ strip for keys (try to mimic a keyboard)</a:t>
            </a:r>
            <a:endParaRPr>
              <a:solidFill>
                <a:schemeClr val="dk1"/>
              </a:solidFill>
            </a:endParaRPr>
          </a:p>
          <a:p>
            <a:pPr marL="0" lvl="0" indent="0" algn="l" rtl="0">
              <a:spcBef>
                <a:spcPts val="1200"/>
              </a:spcBef>
              <a:spcAft>
                <a:spcPts val="0"/>
              </a:spcAft>
              <a:buNone/>
            </a:pPr>
            <a:r>
              <a:rPr lang="en">
                <a:solidFill>
                  <a:schemeClr val="dk1"/>
                </a:solidFill>
              </a:rPr>
              <a:t>½ yard for inner borders and binding</a:t>
            </a:r>
            <a:endParaRPr>
              <a:solidFill>
                <a:schemeClr val="dk1"/>
              </a:solidFill>
            </a:endParaRPr>
          </a:p>
          <a:p>
            <a:pPr marL="0" lvl="0" indent="0" algn="l" rtl="0">
              <a:spcBef>
                <a:spcPts val="1200"/>
              </a:spcBef>
              <a:spcAft>
                <a:spcPts val="0"/>
              </a:spcAft>
              <a:buNone/>
            </a:pPr>
            <a:r>
              <a:rPr lang="en">
                <a:solidFill>
                  <a:schemeClr val="dk1"/>
                </a:solidFill>
              </a:rPr>
              <a:t>¼ yard for outer borders</a:t>
            </a:r>
            <a:endParaRPr>
              <a:solidFill>
                <a:schemeClr val="dk1"/>
              </a:solidFill>
            </a:endParaRPr>
          </a:p>
          <a:p>
            <a:pPr marL="0" lvl="0" indent="0" algn="l" rtl="0">
              <a:spcBef>
                <a:spcPts val="1200"/>
              </a:spcBef>
              <a:spcAft>
                <a:spcPts val="0"/>
              </a:spcAft>
              <a:buNone/>
            </a:pPr>
            <a:r>
              <a:rPr lang="en">
                <a:solidFill>
                  <a:schemeClr val="dk1"/>
                </a:solidFill>
              </a:rPr>
              <a:t>22 x 25 piece batting</a:t>
            </a:r>
            <a:endParaRPr>
              <a:solidFill>
                <a:schemeClr val="dk1"/>
              </a:solidFill>
            </a:endParaRPr>
          </a:p>
          <a:p>
            <a:pPr marL="0" lvl="0" indent="0" algn="l" rtl="0">
              <a:spcBef>
                <a:spcPts val="1200"/>
              </a:spcBef>
              <a:spcAft>
                <a:spcPts val="0"/>
              </a:spcAft>
              <a:buNone/>
            </a:pPr>
            <a:r>
              <a:rPr lang="en">
                <a:solidFill>
                  <a:schemeClr val="dk1"/>
                </a:solidFill>
              </a:rPr>
              <a:t>22 x 25 piece for backing</a:t>
            </a:r>
            <a:endParaRPr>
              <a:solidFill>
                <a:schemeClr val="dk1"/>
              </a:solidFill>
            </a:endParaRPr>
          </a:p>
          <a:p>
            <a:pPr marL="0" lvl="0" indent="0" algn="l" rtl="0">
              <a:spcBef>
                <a:spcPts val="1200"/>
              </a:spcBef>
              <a:spcAft>
                <a:spcPts val="0"/>
              </a:spcAft>
              <a:buNone/>
            </a:pPr>
            <a:endParaRPr>
              <a:solidFill>
                <a:schemeClr val="dk1"/>
              </a:solidFill>
            </a:endParaRPr>
          </a:p>
          <a:p>
            <a:pPr marL="0" lvl="0" indent="0" algn="l" rtl="0">
              <a:spcBef>
                <a:spcPts val="1200"/>
              </a:spcBef>
              <a:spcAft>
                <a:spcPts val="1200"/>
              </a:spcAft>
              <a:buNone/>
            </a:pPr>
            <a:r>
              <a:rPr lang="en">
                <a:solidFill>
                  <a:schemeClr val="dk1"/>
                </a:solidFill>
              </a:rPr>
              <a:t>*basic sewing supplies: machine, thread to match, scissors, pins, rotary cutter and mat and ruler, etc.</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78850" y="1007225"/>
            <a:ext cx="8628000" cy="5343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One:</a:t>
            </a:r>
            <a:endParaRPr b="1" u="sng"/>
          </a:p>
        </p:txBody>
      </p:sp>
      <p:sp>
        <p:nvSpPr>
          <p:cNvPr id="68" name="Google Shape;68;p15"/>
          <p:cNvSpPr txBox="1">
            <a:spLocks noGrp="1"/>
          </p:cNvSpPr>
          <p:nvPr>
            <p:ph type="body" idx="1"/>
          </p:nvPr>
        </p:nvSpPr>
        <p:spPr>
          <a:xfrm>
            <a:off x="378850" y="1727100"/>
            <a:ext cx="8628000" cy="3416400"/>
          </a:xfrm>
          <a:prstGeom prst="rect">
            <a:avLst/>
          </a:prstGeom>
          <a:solidFill>
            <a:srgbClr val="B7B7B7"/>
          </a:solidFill>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AutoNum type="arabicPeriod"/>
            </a:pPr>
            <a:r>
              <a:rPr lang="en" b="1">
                <a:solidFill>
                  <a:schemeClr val="dk1"/>
                </a:solidFill>
              </a:rPr>
              <a:t>Layout the fat quarters and decide your arrangement for the piano. Keep in mind that the longest strips will be on the left and the shortest on the right. (I used the darker blacks for strips 1 and 9 so as to frame the piano and keys.)</a:t>
            </a:r>
            <a:endParaRPr b="1">
              <a:solidFill>
                <a:schemeClr val="dk1"/>
              </a:solidFill>
            </a:endParaRPr>
          </a:p>
          <a:p>
            <a:pPr marL="0" lvl="0" indent="0" algn="l" rtl="0">
              <a:spcBef>
                <a:spcPts val="1200"/>
              </a:spcBef>
              <a:spcAft>
                <a:spcPts val="0"/>
              </a:spcAft>
              <a:buNone/>
            </a:pPr>
            <a:endParaRPr b="1">
              <a:solidFill>
                <a:schemeClr val="dk1"/>
              </a:solidFill>
            </a:endParaRPr>
          </a:p>
          <a:p>
            <a:pPr marL="457200" lvl="0" indent="-342900" algn="l" rtl="0">
              <a:spcBef>
                <a:spcPts val="1200"/>
              </a:spcBef>
              <a:spcAft>
                <a:spcPts val="0"/>
              </a:spcAft>
              <a:buClr>
                <a:schemeClr val="dk1"/>
              </a:buClr>
              <a:buSzPts val="1800"/>
              <a:buAutoNum type="arabicPeriod"/>
            </a:pPr>
            <a:r>
              <a:rPr lang="en" b="1">
                <a:solidFill>
                  <a:schemeClr val="dk1"/>
                </a:solidFill>
              </a:rPr>
              <a:t>The strip for the keys should mimic a keyboard. A stripe or checkerboard are nice but it is YOUR piano. Perhaps you have another plan?</a:t>
            </a:r>
            <a:endParaRPr b="1">
              <a:solidFill>
                <a:schemeClr val="dk1"/>
              </a:solidFill>
            </a:endParaRPr>
          </a:p>
          <a:p>
            <a:pPr marL="0" lvl="0" indent="0" algn="l" rtl="0">
              <a:spcBef>
                <a:spcPts val="1200"/>
              </a:spcBef>
              <a:spcAft>
                <a:spcPts val="1200"/>
              </a:spcAft>
              <a:buNone/>
            </a:pPr>
            <a:endParaRPr b="1">
              <a:solidFill>
                <a:schemeClr val="dk1"/>
              </a:solidFill>
            </a:endParaRPr>
          </a:p>
        </p:txBody>
      </p:sp>
      <p:sp>
        <p:nvSpPr>
          <p:cNvPr id="69" name="Google Shape;69;p15"/>
          <p:cNvSpPr txBox="1"/>
          <p:nvPr/>
        </p:nvSpPr>
        <p:spPr>
          <a:xfrm>
            <a:off x="389450" y="335750"/>
            <a:ext cx="8628000" cy="415500"/>
          </a:xfrm>
          <a:prstGeom prst="rect">
            <a:avLst/>
          </a:prstGeom>
          <a:solidFill>
            <a:srgbClr val="FF0000"/>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500"/>
              <a:t>*</a:t>
            </a:r>
            <a:r>
              <a:rPr lang="en" sz="1500" b="1">
                <a:solidFill>
                  <a:schemeClr val="dk1"/>
                </a:solidFill>
              </a:rPr>
              <a:t>*Read all directions before beginning this project. All seam allowances are ¼”.</a:t>
            </a:r>
            <a:endParaRPr sz="1500" b="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7B7B7"/>
        </a:solidFill>
        <a:effectLst/>
      </p:bgPr>
    </p:bg>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94000"/>
            <a:ext cx="8520600" cy="4566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Two:</a:t>
            </a:r>
            <a:r>
              <a:rPr lang="en" b="1"/>
              <a:t> It is time to cut!</a:t>
            </a:r>
            <a:endParaRPr b="1"/>
          </a:p>
        </p:txBody>
      </p:sp>
      <p:graphicFrame>
        <p:nvGraphicFramePr>
          <p:cNvPr id="75" name="Google Shape;75;p16"/>
          <p:cNvGraphicFramePr/>
          <p:nvPr/>
        </p:nvGraphicFramePr>
        <p:xfrm>
          <a:off x="952500" y="658300"/>
          <a:ext cx="3000000" cy="3000000"/>
        </p:xfrm>
        <a:graphic>
          <a:graphicData uri="http://schemas.openxmlformats.org/drawingml/2006/table">
            <a:tbl>
              <a:tblPr>
                <a:noFill/>
                <a:tableStyleId>{E6985213-A444-4736-9EB9-46809C5C7258}</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565400">
                <a:tc>
                  <a:txBody>
                    <a:bodyPr/>
                    <a:lstStyle/>
                    <a:p>
                      <a:pPr marL="0" lvl="0" indent="0" algn="ctr" rtl="0">
                        <a:spcBef>
                          <a:spcPts val="0"/>
                        </a:spcBef>
                        <a:spcAft>
                          <a:spcPts val="0"/>
                        </a:spcAft>
                        <a:buNone/>
                      </a:pPr>
                      <a:r>
                        <a:rPr lang="en" b="1" i="1">
                          <a:solidFill>
                            <a:schemeClr val="dk1"/>
                          </a:solidFill>
                        </a:rPr>
                        <a:t># strips</a:t>
                      </a:r>
                      <a:endParaRPr b="1" i="1">
                        <a:solidFill>
                          <a:schemeClr val="dk1"/>
                        </a:solidFill>
                      </a:endParaRPr>
                    </a:p>
                  </a:txBody>
                  <a:tcPr marL="91425" marR="91425" marT="91425" marB="91425"/>
                </a:tc>
                <a:tc>
                  <a:txBody>
                    <a:bodyPr/>
                    <a:lstStyle/>
                    <a:p>
                      <a:pPr marL="0" lvl="0" indent="0" algn="ctr" rtl="0">
                        <a:spcBef>
                          <a:spcPts val="0"/>
                        </a:spcBef>
                        <a:spcAft>
                          <a:spcPts val="0"/>
                        </a:spcAft>
                        <a:buNone/>
                      </a:pPr>
                      <a:r>
                        <a:rPr lang="en" b="1" i="1">
                          <a:solidFill>
                            <a:schemeClr val="dk1"/>
                          </a:solidFill>
                        </a:rPr>
                        <a:t>Piano strips</a:t>
                      </a:r>
                      <a:endParaRPr b="1" i="1">
                        <a:solidFill>
                          <a:schemeClr val="dk1"/>
                        </a:solidFill>
                      </a:endParaRPr>
                    </a:p>
                  </a:txBody>
                  <a:tcPr marL="91425" marR="91425" marT="91425" marB="91425"/>
                </a:tc>
                <a:tc>
                  <a:txBody>
                    <a:bodyPr/>
                    <a:lstStyle/>
                    <a:p>
                      <a:pPr marL="0" lvl="0" indent="0" algn="ctr" rtl="0">
                        <a:spcBef>
                          <a:spcPts val="0"/>
                        </a:spcBef>
                        <a:spcAft>
                          <a:spcPts val="0"/>
                        </a:spcAft>
                        <a:buNone/>
                      </a:pPr>
                      <a:r>
                        <a:rPr lang="en" b="1" i="1">
                          <a:solidFill>
                            <a:schemeClr val="dk1"/>
                          </a:solidFill>
                        </a:rPr>
                        <a:t>Background strips</a:t>
                      </a:r>
                      <a:endParaRPr b="1" i="1">
                        <a:solidFill>
                          <a:schemeClr val="dk1"/>
                        </a:solidFill>
                      </a:endParaRPr>
                    </a:p>
                  </a:txBody>
                  <a:tcPr marL="91425" marR="91425" marT="91425" marB="91425"/>
                </a:tc>
                <a:extLst>
                  <a:ext uri="{0D108BD9-81ED-4DB2-BD59-A6C34878D82A}">
                    <a16:rowId xmlns:a16="http://schemas.microsoft.com/office/drawing/2014/main" val="10000"/>
                  </a:ext>
                </a:extLst>
              </a:tr>
              <a:tr h="502250">
                <a:tc>
                  <a:txBody>
                    <a:bodyPr/>
                    <a:lstStyle/>
                    <a:p>
                      <a:pPr marL="0" lvl="0" indent="0" algn="ctr" rtl="0">
                        <a:spcBef>
                          <a:spcPts val="0"/>
                        </a:spcBef>
                        <a:spcAft>
                          <a:spcPts val="0"/>
                        </a:spcAft>
                        <a:buNone/>
                      </a:pPr>
                      <a:r>
                        <a:rPr lang="en" b="1">
                          <a:solidFill>
                            <a:schemeClr val="dk1"/>
                          </a:solidFill>
                        </a:rPr>
                        <a:t>3</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15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NONE</a:t>
                      </a:r>
                      <a:endParaRPr b="1">
                        <a:solidFill>
                          <a:schemeClr val="dk1"/>
                        </a:solidFill>
                      </a:endParaRPr>
                    </a:p>
                  </a:txBody>
                  <a:tcPr marL="91425" marR="91425" marT="91425" marB="91425"/>
                </a:tc>
                <a:extLst>
                  <a:ext uri="{0D108BD9-81ED-4DB2-BD59-A6C34878D82A}">
                    <a16:rowId xmlns:a16="http://schemas.microsoft.com/office/drawing/2014/main" val="10001"/>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14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 1/2</a:t>
                      </a:r>
                      <a:endParaRPr b="1">
                        <a:solidFill>
                          <a:schemeClr val="dk1"/>
                        </a:solidFill>
                      </a:endParaRPr>
                    </a:p>
                  </a:txBody>
                  <a:tcPr marL="91425" marR="91425" marT="91425" marB="91425"/>
                </a:tc>
                <a:extLst>
                  <a:ext uri="{0D108BD9-81ED-4DB2-BD59-A6C34878D82A}">
                    <a16:rowId xmlns:a16="http://schemas.microsoft.com/office/drawing/2014/main" val="10002"/>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12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3 1/2</a:t>
                      </a:r>
                      <a:endParaRPr b="1">
                        <a:solidFill>
                          <a:schemeClr val="dk1"/>
                        </a:solidFill>
                      </a:endParaRPr>
                    </a:p>
                  </a:txBody>
                  <a:tcPr marL="91425" marR="91425" marT="91425" marB="91425"/>
                </a:tc>
                <a:extLst>
                  <a:ext uri="{0D108BD9-81ED-4DB2-BD59-A6C34878D82A}">
                    <a16:rowId xmlns:a16="http://schemas.microsoft.com/office/drawing/2014/main" val="10003"/>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8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7 1/2</a:t>
                      </a:r>
                      <a:endParaRPr b="1">
                        <a:solidFill>
                          <a:schemeClr val="dk1"/>
                        </a:solidFill>
                      </a:endParaRPr>
                    </a:p>
                  </a:txBody>
                  <a:tcPr marL="91425" marR="91425" marT="91425" marB="91425"/>
                </a:tc>
                <a:extLst>
                  <a:ext uri="{0D108BD9-81ED-4DB2-BD59-A6C34878D82A}">
                    <a16:rowId xmlns:a16="http://schemas.microsoft.com/office/drawing/2014/main" val="10004"/>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6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9 1/2</a:t>
                      </a:r>
                      <a:endParaRPr b="1">
                        <a:solidFill>
                          <a:schemeClr val="dk1"/>
                        </a:solidFill>
                      </a:endParaRPr>
                    </a:p>
                  </a:txBody>
                  <a:tcPr marL="91425" marR="91425" marT="91425" marB="91425"/>
                </a:tc>
                <a:extLst>
                  <a:ext uri="{0D108BD9-81ED-4DB2-BD59-A6C34878D82A}">
                    <a16:rowId xmlns:a16="http://schemas.microsoft.com/office/drawing/2014/main" val="10005"/>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4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11 1/2</a:t>
                      </a:r>
                      <a:endParaRPr b="1">
                        <a:solidFill>
                          <a:schemeClr val="dk1"/>
                        </a:solidFill>
                      </a:endParaRPr>
                    </a:p>
                  </a:txBody>
                  <a:tcPr marL="91425" marR="91425" marT="91425" marB="91425"/>
                </a:tc>
                <a:extLst>
                  <a:ext uri="{0D108BD9-81ED-4DB2-BD59-A6C34878D82A}">
                    <a16:rowId xmlns:a16="http://schemas.microsoft.com/office/drawing/2014/main" val="10006"/>
                  </a:ext>
                </a:extLst>
              </a:tr>
              <a:tr h="502250">
                <a:tc>
                  <a:txBody>
                    <a:bodyPr/>
                    <a:lstStyle/>
                    <a:p>
                      <a:pPr marL="0" lvl="0" indent="0" algn="ctr" rtl="0">
                        <a:spcBef>
                          <a:spcPts val="0"/>
                        </a:spcBef>
                        <a:spcAft>
                          <a:spcPts val="0"/>
                        </a:spcAft>
                        <a:buNone/>
                      </a:pPr>
                      <a:r>
                        <a:rPr lang="en" b="1">
                          <a:solidFill>
                            <a:schemeClr val="dk1"/>
                          </a:solidFill>
                        </a:rPr>
                        <a:t>1</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3 1/2</a:t>
                      </a:r>
                      <a:endParaRPr b="1">
                        <a:solidFill>
                          <a:schemeClr val="dk1"/>
                        </a:solidFill>
                      </a:endParaRPr>
                    </a:p>
                  </a:txBody>
                  <a:tcPr marL="91425" marR="91425" marT="91425" marB="91425"/>
                </a:tc>
                <a:tc>
                  <a:txBody>
                    <a:bodyPr/>
                    <a:lstStyle/>
                    <a:p>
                      <a:pPr marL="0" lvl="0" indent="0" algn="ctr" rtl="0">
                        <a:spcBef>
                          <a:spcPts val="0"/>
                        </a:spcBef>
                        <a:spcAft>
                          <a:spcPts val="0"/>
                        </a:spcAft>
                        <a:buNone/>
                      </a:pPr>
                      <a:r>
                        <a:rPr lang="en" b="1">
                          <a:solidFill>
                            <a:schemeClr val="dk1"/>
                          </a:solidFill>
                        </a:rPr>
                        <a:t>2 x 12 1/2</a:t>
                      </a:r>
                      <a:endParaRPr b="1">
                        <a:solidFill>
                          <a:schemeClr val="dk1"/>
                        </a:solidFill>
                      </a:endParaRPr>
                    </a:p>
                  </a:txBody>
                  <a:tcPr marL="91425" marR="91425" marT="91425" marB="91425"/>
                </a:tc>
                <a:extLst>
                  <a:ext uri="{0D108BD9-81ED-4DB2-BD59-A6C34878D82A}">
                    <a16:rowId xmlns:a16="http://schemas.microsoft.com/office/drawing/2014/main" val="1000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7B7B7"/>
        </a:solidFill>
        <a:effectLst/>
      </p:bgPr>
    </p:bg>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94000"/>
            <a:ext cx="8520600" cy="4566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Two (cont):</a:t>
            </a:r>
            <a:endParaRPr b="1"/>
          </a:p>
        </p:txBody>
      </p:sp>
      <p:graphicFrame>
        <p:nvGraphicFramePr>
          <p:cNvPr id="81" name="Google Shape;81;p17"/>
          <p:cNvGraphicFramePr/>
          <p:nvPr/>
        </p:nvGraphicFramePr>
        <p:xfrm>
          <a:off x="2159000" y="1033425"/>
          <a:ext cx="3000000" cy="3000000"/>
        </p:xfrm>
        <a:graphic>
          <a:graphicData uri="http://schemas.openxmlformats.org/drawingml/2006/table">
            <a:tbl>
              <a:tblPr>
                <a:noFill/>
                <a:tableStyleId>{E6985213-A444-4736-9EB9-46809C5C7258}</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tblGrid>
              <a:tr h="565400">
                <a:tc>
                  <a:txBody>
                    <a:bodyPr/>
                    <a:lstStyle/>
                    <a:p>
                      <a:pPr marL="0" lvl="0" indent="0" algn="ctr" rtl="0">
                        <a:spcBef>
                          <a:spcPts val="0"/>
                        </a:spcBef>
                        <a:spcAft>
                          <a:spcPts val="0"/>
                        </a:spcAft>
                        <a:buNone/>
                      </a:pPr>
                      <a:r>
                        <a:rPr lang="en" sz="1700" b="1">
                          <a:solidFill>
                            <a:schemeClr val="dk1"/>
                          </a:solidFill>
                        </a:rPr>
                        <a:t>keyboard</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your choice</a:t>
                      </a:r>
                      <a:endParaRPr sz="1700" b="1">
                        <a:solidFill>
                          <a:schemeClr val="dk1"/>
                        </a:solidFill>
                      </a:endParaRPr>
                    </a:p>
                  </a:txBody>
                  <a:tcPr marL="91425" marR="91425" marT="91425" marB="91425"/>
                </a:tc>
                <a:extLst>
                  <a:ext uri="{0D108BD9-81ED-4DB2-BD59-A6C34878D82A}">
                    <a16:rowId xmlns:a16="http://schemas.microsoft.com/office/drawing/2014/main" val="10000"/>
                  </a:ext>
                </a:extLst>
              </a:tr>
              <a:tr h="502250">
                <a:tc>
                  <a:txBody>
                    <a:bodyPr/>
                    <a:lstStyle/>
                    <a:p>
                      <a:pPr marL="0" lvl="0" indent="0" algn="ctr" rtl="0">
                        <a:spcBef>
                          <a:spcPts val="0"/>
                        </a:spcBef>
                        <a:spcAft>
                          <a:spcPts val="0"/>
                        </a:spcAft>
                        <a:buNone/>
                      </a:pPr>
                      <a:r>
                        <a:rPr lang="en" sz="1700" b="1">
                          <a:solidFill>
                            <a:schemeClr val="dk1"/>
                          </a:solidFill>
                        </a:rPr>
                        <a:t>1</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2 ½ x  11 ½ ** </a:t>
                      </a:r>
                      <a:endParaRPr sz="1700" b="1">
                        <a:solidFill>
                          <a:schemeClr val="dk1"/>
                        </a:solidFill>
                      </a:endParaRPr>
                    </a:p>
                  </a:txBody>
                  <a:tcPr marL="91425" marR="91425" marT="91425" marB="91425"/>
                </a:tc>
                <a:extLst>
                  <a:ext uri="{0D108BD9-81ED-4DB2-BD59-A6C34878D82A}">
                    <a16:rowId xmlns:a16="http://schemas.microsoft.com/office/drawing/2014/main" val="10001"/>
                  </a:ext>
                </a:extLst>
              </a:tr>
              <a:tr h="502250">
                <a:tc>
                  <a:txBody>
                    <a:bodyPr/>
                    <a:lstStyle/>
                    <a:p>
                      <a:pPr marL="0" lvl="0" indent="0" algn="ctr" rtl="0">
                        <a:spcBef>
                          <a:spcPts val="0"/>
                        </a:spcBef>
                        <a:spcAft>
                          <a:spcPts val="0"/>
                        </a:spcAft>
                        <a:buNone/>
                      </a:pPr>
                      <a:r>
                        <a:rPr lang="en" sz="1700" b="1">
                          <a:solidFill>
                            <a:schemeClr val="dk1"/>
                          </a:solidFill>
                        </a:rPr>
                        <a:t>sides of keys</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black</a:t>
                      </a:r>
                      <a:endParaRPr sz="1700" b="1">
                        <a:solidFill>
                          <a:schemeClr val="dk1"/>
                        </a:solidFill>
                      </a:endParaRPr>
                    </a:p>
                  </a:txBody>
                  <a:tcPr marL="91425" marR="91425" marT="91425" marB="91425"/>
                </a:tc>
                <a:extLst>
                  <a:ext uri="{0D108BD9-81ED-4DB2-BD59-A6C34878D82A}">
                    <a16:rowId xmlns:a16="http://schemas.microsoft.com/office/drawing/2014/main" val="10002"/>
                  </a:ext>
                </a:extLst>
              </a:tr>
              <a:tr h="502250">
                <a:tc>
                  <a:txBody>
                    <a:bodyPr/>
                    <a:lstStyle/>
                    <a:p>
                      <a:pPr marL="0" lvl="0" indent="0" algn="ctr" rtl="0">
                        <a:spcBef>
                          <a:spcPts val="0"/>
                        </a:spcBef>
                        <a:spcAft>
                          <a:spcPts val="0"/>
                        </a:spcAft>
                        <a:buNone/>
                      </a:pPr>
                      <a:r>
                        <a:rPr lang="en" sz="1700" b="1">
                          <a:solidFill>
                            <a:schemeClr val="dk1"/>
                          </a:solidFill>
                        </a:rPr>
                        <a:t>2</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1 ½ x 2 ½ </a:t>
                      </a:r>
                      <a:endParaRPr sz="1700" b="1">
                        <a:solidFill>
                          <a:schemeClr val="dk1"/>
                        </a:solidFill>
                      </a:endParaRPr>
                    </a:p>
                  </a:txBody>
                  <a:tcPr marL="91425" marR="91425" marT="91425" marB="91425"/>
                </a:tc>
                <a:extLst>
                  <a:ext uri="{0D108BD9-81ED-4DB2-BD59-A6C34878D82A}">
                    <a16:rowId xmlns:a16="http://schemas.microsoft.com/office/drawing/2014/main" val="10003"/>
                  </a:ext>
                </a:extLst>
              </a:tr>
              <a:tr h="502250">
                <a:tc>
                  <a:txBody>
                    <a:bodyPr/>
                    <a:lstStyle/>
                    <a:p>
                      <a:pPr marL="0" lvl="0" indent="0" algn="ctr" rtl="0">
                        <a:spcBef>
                          <a:spcPts val="0"/>
                        </a:spcBef>
                        <a:spcAft>
                          <a:spcPts val="0"/>
                        </a:spcAft>
                        <a:buNone/>
                      </a:pPr>
                      <a:r>
                        <a:rPr lang="en" sz="1700" b="1">
                          <a:solidFill>
                            <a:schemeClr val="dk1"/>
                          </a:solidFill>
                        </a:rPr>
                        <a:t>bottom edge of piano</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black</a:t>
                      </a:r>
                      <a:endParaRPr sz="1700" b="1">
                        <a:solidFill>
                          <a:schemeClr val="dk1"/>
                        </a:solidFill>
                      </a:endParaRPr>
                    </a:p>
                  </a:txBody>
                  <a:tcPr marL="91425" marR="91425" marT="91425" marB="91425"/>
                </a:tc>
                <a:extLst>
                  <a:ext uri="{0D108BD9-81ED-4DB2-BD59-A6C34878D82A}">
                    <a16:rowId xmlns:a16="http://schemas.microsoft.com/office/drawing/2014/main" val="10004"/>
                  </a:ext>
                </a:extLst>
              </a:tr>
              <a:tr h="502250">
                <a:tc>
                  <a:txBody>
                    <a:bodyPr/>
                    <a:lstStyle/>
                    <a:p>
                      <a:pPr marL="0" lvl="0" indent="0" algn="ctr" rtl="0">
                        <a:spcBef>
                          <a:spcPts val="0"/>
                        </a:spcBef>
                        <a:spcAft>
                          <a:spcPts val="0"/>
                        </a:spcAft>
                        <a:buNone/>
                      </a:pPr>
                      <a:r>
                        <a:rPr lang="en" sz="1700" b="1">
                          <a:solidFill>
                            <a:schemeClr val="dk1"/>
                          </a:solidFill>
                        </a:rPr>
                        <a:t>1</a:t>
                      </a:r>
                      <a:endParaRPr sz="1700" b="1">
                        <a:solidFill>
                          <a:schemeClr val="dk1"/>
                        </a:solidFill>
                      </a:endParaRPr>
                    </a:p>
                  </a:txBody>
                  <a:tcPr marL="91425" marR="91425" marT="91425" marB="91425"/>
                </a:tc>
                <a:tc>
                  <a:txBody>
                    <a:bodyPr/>
                    <a:lstStyle/>
                    <a:p>
                      <a:pPr marL="0" lvl="0" indent="0" algn="ctr" rtl="0">
                        <a:spcBef>
                          <a:spcPts val="0"/>
                        </a:spcBef>
                        <a:spcAft>
                          <a:spcPts val="0"/>
                        </a:spcAft>
                        <a:buNone/>
                      </a:pPr>
                      <a:r>
                        <a:rPr lang="en" sz="1700" b="1">
                          <a:solidFill>
                            <a:schemeClr val="dk1"/>
                          </a:solidFill>
                        </a:rPr>
                        <a:t>1 ¼ x 14**</a:t>
                      </a:r>
                      <a:endParaRPr sz="1700" b="1">
                        <a:solidFill>
                          <a:schemeClr val="dk1"/>
                        </a:solidFill>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Three:</a:t>
            </a:r>
            <a:endParaRPr b="1" u="sng"/>
          </a:p>
        </p:txBody>
      </p:sp>
      <p:sp>
        <p:nvSpPr>
          <p:cNvPr id="87" name="Google Shape;87;p18"/>
          <p:cNvSpPr txBox="1">
            <a:spLocks noGrp="1"/>
          </p:cNvSpPr>
          <p:nvPr>
            <p:ph type="body" idx="1"/>
          </p:nvPr>
        </p:nvSpPr>
        <p:spPr>
          <a:xfrm>
            <a:off x="311700" y="1152475"/>
            <a:ext cx="8520600" cy="3416400"/>
          </a:xfrm>
          <a:prstGeom prst="rect">
            <a:avLst/>
          </a:prstGeom>
          <a:solidFill>
            <a:srgbClr val="B7B7B7"/>
          </a:solidFill>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AutoNum type="arabicPeriod"/>
            </a:pPr>
            <a:r>
              <a:rPr lang="en" b="1">
                <a:solidFill>
                  <a:schemeClr val="dk1"/>
                </a:solidFill>
              </a:rPr>
              <a:t>Layout the strips as shown below.</a:t>
            </a:r>
            <a:endParaRPr b="1">
              <a:solidFill>
                <a:schemeClr val="dk1"/>
              </a:solidFill>
            </a:endParaRPr>
          </a:p>
          <a:p>
            <a:pPr marL="0" lvl="0" indent="0" algn="l" rtl="0">
              <a:spcBef>
                <a:spcPts val="1200"/>
              </a:spcBef>
              <a:spcAft>
                <a:spcPts val="0"/>
              </a:spcAft>
              <a:buNone/>
            </a:pPr>
            <a:endParaRPr b="1">
              <a:solidFill>
                <a:schemeClr val="dk1"/>
              </a:solidFill>
            </a:endParaRPr>
          </a:p>
          <a:p>
            <a:pPr marL="0" lvl="0" indent="0" algn="l" rtl="0">
              <a:spcBef>
                <a:spcPts val="1200"/>
              </a:spcBef>
              <a:spcAft>
                <a:spcPts val="1200"/>
              </a:spcAft>
              <a:buNone/>
            </a:pPr>
            <a:endParaRPr b="1">
              <a:solidFill>
                <a:schemeClr val="dk1"/>
              </a:solidFill>
            </a:endParaRPr>
          </a:p>
        </p:txBody>
      </p:sp>
      <p:pic>
        <p:nvPicPr>
          <p:cNvPr id="88" name="Google Shape;88;p18"/>
          <p:cNvPicPr preferRelativeResize="0"/>
          <p:nvPr/>
        </p:nvPicPr>
        <p:blipFill rotWithShape="1">
          <a:blip r:embed="rId3">
            <a:alphaModFix/>
          </a:blip>
          <a:srcRect l="-2200" t="12323" r="2199" b="4468"/>
          <a:stretch/>
        </p:blipFill>
        <p:spPr>
          <a:xfrm>
            <a:off x="2893075" y="1772700"/>
            <a:ext cx="3357850" cy="26630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53725"/>
            <a:ext cx="8520600" cy="5505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Three (cont.):</a:t>
            </a:r>
            <a:endParaRPr b="1" u="sng"/>
          </a:p>
        </p:txBody>
      </p:sp>
      <p:sp>
        <p:nvSpPr>
          <p:cNvPr id="94" name="Google Shape;94;p19"/>
          <p:cNvSpPr txBox="1">
            <a:spLocks noGrp="1"/>
          </p:cNvSpPr>
          <p:nvPr>
            <p:ph type="body" idx="1"/>
          </p:nvPr>
        </p:nvSpPr>
        <p:spPr>
          <a:xfrm>
            <a:off x="311700" y="698325"/>
            <a:ext cx="8520600" cy="4364700"/>
          </a:xfrm>
          <a:prstGeom prst="rect">
            <a:avLst/>
          </a:prstGeom>
          <a:solidFill>
            <a:srgbClr val="B7B7B7"/>
          </a:solidFill>
        </p:spPr>
        <p:txBody>
          <a:bodyPr spcFirstLastPara="1" wrap="square" lIns="91425" tIns="91425" rIns="91425" bIns="91425" anchor="t" anchorCtr="0">
            <a:normAutofit/>
          </a:bodyPr>
          <a:lstStyle/>
          <a:p>
            <a:pPr marL="0" lvl="0" indent="457200" algn="l" rtl="0">
              <a:spcBef>
                <a:spcPts val="0"/>
              </a:spcBef>
              <a:spcAft>
                <a:spcPts val="0"/>
              </a:spcAft>
              <a:buNone/>
            </a:pPr>
            <a:r>
              <a:rPr lang="en" b="1">
                <a:solidFill>
                  <a:schemeClr val="dk1"/>
                </a:solidFill>
              </a:rPr>
              <a:t>2. Sew the background to the strips 4 - 9 first. Press toward the black or grey strip. </a:t>
            </a:r>
            <a:endParaRPr b="1">
              <a:solidFill>
                <a:schemeClr val="dk1"/>
              </a:solidFill>
            </a:endParaRPr>
          </a:p>
          <a:p>
            <a:pPr marL="457200" lvl="0" indent="0" algn="l" rtl="0">
              <a:spcBef>
                <a:spcPts val="1200"/>
              </a:spcBef>
              <a:spcAft>
                <a:spcPts val="0"/>
              </a:spcAft>
              <a:buNone/>
            </a:pPr>
            <a:r>
              <a:rPr lang="en" b="1">
                <a:solidFill>
                  <a:schemeClr val="dk1"/>
                </a:solidFill>
              </a:rPr>
              <a:t>3. Sew the strips together left to right and press seams in one direction.</a:t>
            </a:r>
            <a:endParaRPr b="1">
              <a:solidFill>
                <a:schemeClr val="dk1"/>
              </a:solidFill>
            </a:endParaRPr>
          </a:p>
          <a:p>
            <a:pPr marL="457200" lvl="0" indent="0" algn="l" rtl="0">
              <a:spcBef>
                <a:spcPts val="1200"/>
              </a:spcBef>
              <a:spcAft>
                <a:spcPts val="0"/>
              </a:spcAft>
              <a:buNone/>
            </a:pPr>
            <a:r>
              <a:rPr lang="en" b="1">
                <a:solidFill>
                  <a:schemeClr val="dk1"/>
                </a:solidFill>
              </a:rPr>
              <a:t>4. Measure your piano. You may need to adjust the keyboard strip a bit.**</a:t>
            </a:r>
            <a:endParaRPr b="1">
              <a:solidFill>
                <a:schemeClr val="dk1"/>
              </a:solidFill>
            </a:endParaRPr>
          </a:p>
          <a:p>
            <a:pPr marL="0" lvl="0" indent="0" algn="l" rtl="0">
              <a:spcBef>
                <a:spcPts val="1200"/>
              </a:spcBef>
              <a:spcAft>
                <a:spcPts val="1200"/>
              </a:spcAft>
              <a:buNone/>
            </a:pPr>
            <a:endParaRPr b="1">
              <a:solidFill>
                <a:schemeClr val="dk1"/>
              </a:solidFill>
            </a:endParaRPr>
          </a:p>
        </p:txBody>
      </p:sp>
      <p:pic>
        <p:nvPicPr>
          <p:cNvPr id="95" name="Google Shape;95;p19"/>
          <p:cNvPicPr preferRelativeResize="0"/>
          <p:nvPr/>
        </p:nvPicPr>
        <p:blipFill>
          <a:blip r:embed="rId3">
            <a:alphaModFix/>
          </a:blip>
          <a:stretch>
            <a:fillRect/>
          </a:stretch>
        </p:blipFill>
        <p:spPr>
          <a:xfrm>
            <a:off x="3470788" y="2436750"/>
            <a:ext cx="2202425" cy="2499200"/>
          </a:xfrm>
          <a:prstGeom prst="rect">
            <a:avLst/>
          </a:prstGeom>
          <a:noFill/>
          <a:ln>
            <a:noFill/>
          </a:ln>
        </p:spPr>
      </p:pic>
      <p:pic>
        <p:nvPicPr>
          <p:cNvPr id="96" name="Google Shape;96;p19"/>
          <p:cNvPicPr preferRelativeResize="0"/>
          <p:nvPr/>
        </p:nvPicPr>
        <p:blipFill>
          <a:blip r:embed="rId4">
            <a:alphaModFix/>
          </a:blip>
          <a:stretch>
            <a:fillRect/>
          </a:stretch>
        </p:blipFill>
        <p:spPr>
          <a:xfrm>
            <a:off x="1598100" y="4113074"/>
            <a:ext cx="1650253" cy="66782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445025"/>
            <a:ext cx="8520600" cy="5727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Three (cont.):</a:t>
            </a:r>
            <a:endParaRPr b="1" u="sng"/>
          </a:p>
        </p:txBody>
      </p:sp>
      <p:sp>
        <p:nvSpPr>
          <p:cNvPr id="102" name="Google Shape;102;p20"/>
          <p:cNvSpPr txBox="1">
            <a:spLocks noGrp="1"/>
          </p:cNvSpPr>
          <p:nvPr>
            <p:ph type="body" idx="1"/>
          </p:nvPr>
        </p:nvSpPr>
        <p:spPr>
          <a:xfrm>
            <a:off x="254150" y="1187000"/>
            <a:ext cx="8520600" cy="3416400"/>
          </a:xfrm>
          <a:prstGeom prst="rect">
            <a:avLst/>
          </a:prstGeom>
          <a:solidFill>
            <a:srgbClr val="B7B7B7"/>
          </a:solidFill>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b="1">
              <a:solidFill>
                <a:schemeClr val="dk1"/>
              </a:solidFill>
            </a:endParaRPr>
          </a:p>
          <a:p>
            <a:pPr marL="457200" lvl="0" indent="0" algn="l" rtl="0">
              <a:spcBef>
                <a:spcPts val="1200"/>
              </a:spcBef>
              <a:spcAft>
                <a:spcPts val="0"/>
              </a:spcAft>
              <a:buNone/>
            </a:pPr>
            <a:r>
              <a:rPr lang="en" b="1">
                <a:solidFill>
                  <a:schemeClr val="dk1"/>
                </a:solidFill>
              </a:rPr>
              <a:t>5. Sew the 1 ½ x 2 ½ black pieces to edge of keyboard strip. Press away from the keyboard strip.</a:t>
            </a:r>
            <a:endParaRPr b="1">
              <a:solidFill>
                <a:schemeClr val="dk1"/>
              </a:solidFill>
            </a:endParaRPr>
          </a:p>
          <a:p>
            <a:pPr marL="457200" lvl="0" indent="0" algn="l" rtl="0">
              <a:spcBef>
                <a:spcPts val="1200"/>
              </a:spcBef>
              <a:spcAft>
                <a:spcPts val="0"/>
              </a:spcAft>
              <a:buNone/>
            </a:pPr>
            <a:r>
              <a:rPr lang="en" b="1">
                <a:solidFill>
                  <a:schemeClr val="dk1"/>
                </a:solidFill>
              </a:rPr>
              <a:t>6. Sew the keyboard to the body of the piano. Press away from piano body.</a:t>
            </a:r>
            <a:endParaRPr b="1">
              <a:solidFill>
                <a:schemeClr val="dk1"/>
              </a:solidFill>
            </a:endParaRPr>
          </a:p>
          <a:p>
            <a:pPr marL="457200" lvl="0" indent="0" algn="l" rtl="0">
              <a:spcBef>
                <a:spcPts val="1200"/>
              </a:spcBef>
              <a:spcAft>
                <a:spcPts val="0"/>
              </a:spcAft>
              <a:buNone/>
            </a:pPr>
            <a:r>
              <a:rPr lang="en" b="1">
                <a:solidFill>
                  <a:schemeClr val="dk1"/>
                </a:solidFill>
              </a:rPr>
              <a:t>7. Sew the piano edge to the bottom of the piano body. Press away from the piano body.</a:t>
            </a:r>
            <a:endParaRPr b="1">
              <a:solidFill>
                <a:schemeClr val="dk1"/>
              </a:solidFill>
            </a:endParaRPr>
          </a:p>
          <a:p>
            <a:pPr marL="0" lvl="0" indent="0" algn="l" rtl="0">
              <a:spcBef>
                <a:spcPts val="1200"/>
              </a:spcBef>
              <a:spcAft>
                <a:spcPts val="1200"/>
              </a:spcAft>
              <a:buNone/>
            </a:pPr>
            <a:endParaRPr b="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445025"/>
            <a:ext cx="8520600" cy="572700"/>
          </a:xfrm>
          <a:prstGeom prst="rect">
            <a:avLst/>
          </a:prstGeom>
          <a:solidFill>
            <a:srgbClr val="4A86E8"/>
          </a:solidFill>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u="sng"/>
              <a:t>Step Four:</a:t>
            </a:r>
            <a:endParaRPr b="1" u="sng"/>
          </a:p>
        </p:txBody>
      </p:sp>
      <p:sp>
        <p:nvSpPr>
          <p:cNvPr id="108" name="Google Shape;108;p21"/>
          <p:cNvSpPr txBox="1">
            <a:spLocks noGrp="1"/>
          </p:cNvSpPr>
          <p:nvPr>
            <p:ph type="body" idx="1"/>
          </p:nvPr>
        </p:nvSpPr>
        <p:spPr>
          <a:xfrm>
            <a:off x="254150" y="1187000"/>
            <a:ext cx="8520600" cy="3416400"/>
          </a:xfrm>
          <a:prstGeom prst="rect">
            <a:avLst/>
          </a:prstGeom>
          <a:solidFill>
            <a:srgbClr val="B7B7B7"/>
          </a:solidFill>
        </p:spPr>
        <p:txBody>
          <a:bodyPr spcFirstLastPara="1" wrap="square" lIns="91425" tIns="91425" rIns="91425" bIns="91425" anchor="t" anchorCtr="0">
            <a:normAutofit/>
          </a:bodyPr>
          <a:lstStyle/>
          <a:p>
            <a:pPr marL="0" lvl="0" indent="0" algn="l" rtl="0">
              <a:spcBef>
                <a:spcPts val="0"/>
              </a:spcBef>
              <a:spcAft>
                <a:spcPts val="0"/>
              </a:spcAft>
              <a:buNone/>
            </a:pPr>
            <a:endParaRPr b="1">
              <a:solidFill>
                <a:schemeClr val="dk1"/>
              </a:solidFill>
            </a:endParaRPr>
          </a:p>
          <a:p>
            <a:pPr marL="457200" lvl="0" indent="0" algn="l" rtl="0">
              <a:spcBef>
                <a:spcPts val="1200"/>
              </a:spcBef>
              <a:spcAft>
                <a:spcPts val="0"/>
              </a:spcAft>
              <a:buNone/>
            </a:pPr>
            <a:r>
              <a:rPr lang="en" b="1">
                <a:solidFill>
                  <a:schemeClr val="dk1"/>
                </a:solidFill>
              </a:rPr>
              <a:t>1. Measure the length and width of your piano and cut and sew on the borders. I used a 1 inch strip for inner border (½ finished) and a 2 inch strip for the outer borders (1 ¾ finished). You may choose a different width. </a:t>
            </a:r>
            <a:endParaRPr b="1">
              <a:solidFill>
                <a:schemeClr val="dk1"/>
              </a:solidFill>
            </a:endParaRPr>
          </a:p>
          <a:p>
            <a:pPr marL="457200" lvl="0" indent="0" algn="l" rtl="0">
              <a:spcBef>
                <a:spcPts val="1200"/>
              </a:spcBef>
              <a:spcAft>
                <a:spcPts val="0"/>
              </a:spcAft>
              <a:buNone/>
            </a:pPr>
            <a:r>
              <a:rPr lang="en" b="1">
                <a:solidFill>
                  <a:schemeClr val="dk1"/>
                </a:solidFill>
              </a:rPr>
              <a:t>2. Layer the quilt top, batting and backing and quilt as desired. </a:t>
            </a:r>
            <a:endParaRPr b="1">
              <a:solidFill>
                <a:schemeClr val="dk1"/>
              </a:solidFill>
            </a:endParaRPr>
          </a:p>
          <a:p>
            <a:pPr marL="457200" lvl="0" indent="0" algn="l" rtl="0">
              <a:spcBef>
                <a:spcPts val="1200"/>
              </a:spcBef>
              <a:spcAft>
                <a:spcPts val="1200"/>
              </a:spcAft>
              <a:buNone/>
            </a:pPr>
            <a:r>
              <a:rPr lang="en" b="1">
                <a:solidFill>
                  <a:schemeClr val="dk1"/>
                </a:solidFill>
              </a:rPr>
              <a:t>3. Bind the quilt using your favorite method.  </a:t>
            </a:r>
            <a:endParaRPr b="1">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On-screen Show (16:9)</PresentationFormat>
  <Paragraphs>74</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Permanent Marker</vt:lpstr>
      <vt:lpstr>Arial</vt:lpstr>
      <vt:lpstr>Simple Light</vt:lpstr>
      <vt:lpstr>Jazz Piano</vt:lpstr>
      <vt:lpstr>Supplies:</vt:lpstr>
      <vt:lpstr>Step One:</vt:lpstr>
      <vt:lpstr>Step Two: It is time to cut!</vt:lpstr>
      <vt:lpstr>Step Two (cont):</vt:lpstr>
      <vt:lpstr>Step Three:</vt:lpstr>
      <vt:lpstr>Step Three (cont.):</vt:lpstr>
      <vt:lpstr>Step Three (cont.):</vt:lpstr>
      <vt:lpstr>Step Four:</vt:lpstr>
      <vt:lpstr>ENJOY YOUR PIANO!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Jazz Piano</dc:title>
  <dc:creator>Patricia Moller</dc:creator>
  <cp:lastModifiedBy>Patricia Moller</cp:lastModifiedBy>
  <cp:revision>1</cp:revision>
  <dcterms:modified xsi:type="dcterms:W3CDTF">2023-03-19T19:38:26Z</dcterms:modified>
</cp:coreProperties>
</file>